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1488" r:id="rId2"/>
    <p:sldId id="1498" r:id="rId3"/>
    <p:sldId id="1499" r:id="rId4"/>
    <p:sldId id="1482" r:id="rId5"/>
    <p:sldId id="1473" r:id="rId6"/>
    <p:sldId id="1493" r:id="rId7"/>
    <p:sldId id="1494" r:id="rId8"/>
    <p:sldId id="1501" r:id="rId9"/>
    <p:sldId id="1503" r:id="rId10"/>
    <p:sldId id="1495" r:id="rId11"/>
    <p:sldId id="1502" r:id="rId12"/>
    <p:sldId id="1490" r:id="rId13"/>
    <p:sldId id="1489" r:id="rId14"/>
    <p:sldId id="1492" r:id="rId15"/>
    <p:sldId id="1491" r:id="rId16"/>
    <p:sldId id="1497" r:id="rId17"/>
    <p:sldId id="1504" r:id="rId18"/>
    <p:sldId id="1496" r:id="rId19"/>
    <p:sldId id="1500" r:id="rId20"/>
    <p:sldId id="1458" r:id="rId21"/>
  </p:sldIdLst>
  <p:sldSz cx="12192000" cy="6858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mbria Math" panose="02040503050406030204" pitchFamily="18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entona Book" panose="00000800000000000000" charset="0"/>
      <p:regular r:id="rId29"/>
      <p:bold r:id="rId30"/>
      <p:italic r:id="rId31"/>
    </p:embeddedFont>
    <p:embeddedFont>
      <p:font typeface="Obviously Wide Semi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5E8"/>
    <a:srgbClr val="0020A5"/>
    <a:srgbClr val="ED7C24"/>
    <a:srgbClr val="EB8326"/>
    <a:srgbClr val="E98827"/>
    <a:srgbClr val="E7932D"/>
    <a:srgbClr val="E59930"/>
    <a:srgbClr val="E39F33"/>
    <a:srgbClr val="ED7E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0"/>
    <p:restoredTop sz="97425" autoAdjust="0"/>
  </p:normalViewPr>
  <p:slideViewPr>
    <p:cSldViewPr snapToGrid="0" snapToObjects="1">
      <p:cViewPr varScale="1">
        <p:scale>
          <a:sx n="154" d="100"/>
          <a:sy n="154" d="100"/>
        </p:scale>
        <p:origin x="150" y="30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986EB-0387-4CBA-9F15-A02019605B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768EA31E-6B8B-9568-8909-EF3C6E7B722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3340BA7-3273-DA30-FAB7-4572595189C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F7E63D-5FB0-CED4-674D-4D6C61C9B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QUAD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3200" b="1" i="0" spc="50" baseline="0" dirty="0">
                <a:solidFill>
                  <a:srgbClr val="011FA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268633-6840-D7EA-2322-FAF99A6AB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of “X AT A GLANCE”</a:t>
            </a:r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 spc="30" baseline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860E97-9977-1BEE-D8F4-E486A3F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STATS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7EC8E6E-E2C0-B1D4-B020-0CA9DBBE0E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D9541-19A3-E5FA-359F-9D2830F4D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29C8D26-DF5A-1D9D-B502-CBCAAC2D5E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62ADFF1-8CB3-C689-DF3E-897B17D79D9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 Background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40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64C2A-11C6-10CF-34AA-9D8D77C5C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897EBD-B625-C031-7E1C-0BD307D65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0B4ED-431A-4B95-5A12-602B8836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"/>
            <a:ext cx="11429360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68319"/>
            <a:ext cx="12558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400" b="1" i="0" dirty="0">
                <a:solidFill>
                  <a:srgbClr val="0020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205F5-3F04-58BE-A7F1-65D06A9DB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2387" y="2"/>
            <a:ext cx="10777973" cy="843717"/>
          </a:xfrm>
        </p:spPr>
        <p:txBody>
          <a:bodyPr/>
          <a:lstStyle>
            <a:lvl1pPr>
              <a:defRPr sz="3200" spc="50" baseline="0">
                <a:solidFill>
                  <a:srgbClr val="011F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6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6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B6123-D951-2D3F-2878-CE47FB744EE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86943" y="6471401"/>
            <a:ext cx="8064840" cy="3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7" r:id="rId3"/>
    <p:sldLayoutId id="2147483659" r:id="rId4"/>
    <p:sldLayoutId id="2147483662" r:id="rId5"/>
    <p:sldLayoutId id="2147483663" r:id="rId6"/>
    <p:sldLayoutId id="2147483660" r:id="rId7"/>
    <p:sldLayoutId id="2147483661" r:id="rId8"/>
    <p:sldLayoutId id="2147483668" r:id="rId9"/>
    <p:sldLayoutId id="2147483675" r:id="rId10"/>
    <p:sldLayoutId id="2147483671" r:id="rId11"/>
    <p:sldLayoutId id="2147483673" r:id="rId12"/>
    <p:sldLayoutId id="2147483672" r:id="rId13"/>
    <p:sldLayoutId id="2147483670" r:id="rId14"/>
    <p:sldLayoutId id="2147483674" r:id="rId15"/>
    <p:sldLayoutId id="214748366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spc="50" baseline="0">
          <a:solidFill>
            <a:srgbClr val="011FA3"/>
          </a:solidFill>
          <a:latin typeface="Obviously Wide Semi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5" Type="http://schemas.openxmlformats.org/officeDocument/2006/relationships/hyperlink" Target="https://doi.org/10.12785/ijcds/090217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900B-277C-B755-847A-6F9FB2454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Rotary Phase Converter Upgrade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982A-D719-0A72-56B2-6D3936764C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9576" y="3713560"/>
            <a:ext cx="11477625" cy="1033101"/>
          </a:xfrm>
        </p:spPr>
        <p:txBody>
          <a:bodyPr/>
          <a:lstStyle/>
          <a:p>
            <a:r>
              <a:rPr lang="en-US" dirty="0"/>
              <a:t>Steven Vokoun</a:t>
            </a:r>
          </a:p>
          <a:p>
            <a:r>
              <a:rPr lang="en-US" dirty="0"/>
              <a:t>EEL4930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818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2610CD-727C-C7AB-6EEB-30F99F0B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15" y="3429000"/>
            <a:ext cx="1261681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EB5ED-EADD-6FD5-1084-FA594A6D7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" t="3924" r="3706" b="7625"/>
          <a:stretch/>
        </p:blipFill>
        <p:spPr>
          <a:xfrm>
            <a:off x="28984" y="248524"/>
            <a:ext cx="8414000" cy="6038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634D60-0031-2637-1650-FEF2D720678D}"/>
              </a:ext>
            </a:extLst>
          </p:cNvPr>
          <p:cNvSpPr txBox="1"/>
          <p:nvPr/>
        </p:nvSpPr>
        <p:spPr>
          <a:xfrm>
            <a:off x="8442984" y="385375"/>
            <a:ext cx="36992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Gentona Book" pitchFamily="2" charset="77"/>
              </a:rPr>
              <a:t>Start:</a:t>
            </a:r>
          </a:p>
          <a:p>
            <a:pPr algn="l"/>
            <a:r>
              <a:rPr lang="en-US" sz="1200" dirty="0">
                <a:latin typeface="Gentona Book" pitchFamily="2" charset="77"/>
              </a:rPr>
              <a:t>When current meter 1 reads high current, or on switch is pushed flip relays in order: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5 -&gt;50ms- 1,2,3 -&gt;250ms- 5 -&gt; 500ms- 4 </a:t>
            </a:r>
          </a:p>
          <a:p>
            <a:pPr algn="l"/>
            <a:endParaRPr lang="en-US" sz="1600" dirty="0">
              <a:latin typeface="Gentona Book" pitchFamily="2" charset="77"/>
            </a:endParaRPr>
          </a:p>
          <a:p>
            <a:r>
              <a:rPr lang="en-US" sz="2000" dirty="0">
                <a:latin typeface="Gentona Book" pitchFamily="2" charset="77"/>
              </a:rPr>
              <a:t>Stop:</a:t>
            </a:r>
          </a:p>
          <a:p>
            <a:pPr algn="l"/>
            <a:r>
              <a:rPr lang="en-US" sz="1600" dirty="0">
                <a:latin typeface="Gentona Book" pitchFamily="2" charset="77"/>
              </a:rPr>
              <a:t>1,2,3,4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94B0D-A6C5-0A68-042C-3256B8C5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1749613"/>
            <a:ext cx="1316548" cy="131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A9545-B6BC-6C19-62B7-1E72CFFE0D13}"/>
              </a:ext>
            </a:extLst>
          </p:cNvPr>
          <p:cNvSpPr txBox="1"/>
          <p:nvPr/>
        </p:nvSpPr>
        <p:spPr>
          <a:xfrm>
            <a:off x="8519160" y="2743200"/>
            <a:ext cx="2852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6 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Single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Double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Tripple Pole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Arduino Nano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ADS1115 I2C dual channel differential 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Gentona Book" pitchFamily="2" charset="77"/>
              </a:rPr>
              <a:t>2 - SCT013 20A 1V Current Transformer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D3A01A-4C53-9727-1A9A-36255585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60" y="5247613"/>
            <a:ext cx="1245705" cy="12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13A4E-73F6-1408-00E3-071AA798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37" y="5185891"/>
            <a:ext cx="1128757" cy="1101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1833A-E22D-53B0-3747-3C9ADB07A225}"/>
              </a:ext>
            </a:extLst>
          </p:cNvPr>
          <p:cNvSpPr txBox="1"/>
          <p:nvPr/>
        </p:nvSpPr>
        <p:spPr>
          <a:xfrm>
            <a:off x="6505793" y="2737332"/>
            <a:ext cx="90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solidFill>
                  <a:srgbClr val="DFE5E8"/>
                </a:solidFill>
                <a:latin typeface="Gentona Book" pitchFamily="2" charset="77"/>
              </a:rPr>
              <a:t>Idler</a:t>
            </a:r>
          </a:p>
        </p:txBody>
      </p:sp>
    </p:spTree>
    <p:extLst>
      <p:ext uri="{BB962C8B-B14F-4D97-AF65-F5344CB8AC3E}">
        <p14:creationId xmlns:p14="http://schemas.microsoft.com/office/powerpoint/2010/main" val="27228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9A92-3783-4BB0-9744-FDABADB4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2" y="-139313"/>
            <a:ext cx="2292349" cy="77494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F5E4-5627-F0AA-6E74-0A8295F406D3}"/>
              </a:ext>
            </a:extLst>
          </p:cNvPr>
          <p:cNvSpPr txBox="1"/>
          <p:nvPr/>
        </p:nvSpPr>
        <p:spPr>
          <a:xfrm>
            <a:off x="3293110" y="7426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Arduino Nano (Don’t need anything fancy and had a couple lying around)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926A54-A719-5EF0-8696-9BB31EF12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37839"/>
              </p:ext>
            </p:extLst>
          </p:nvPr>
        </p:nvGraphicFramePr>
        <p:xfrm>
          <a:off x="2032000" y="719666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908090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223820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506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785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7CB162-76B1-243D-2F82-FB8FC56B9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72047"/>
              </p:ext>
            </p:extLst>
          </p:nvPr>
        </p:nvGraphicFramePr>
        <p:xfrm>
          <a:off x="182175" y="382024"/>
          <a:ext cx="11827647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625">
                  <a:extLst>
                    <a:ext uri="{9D8B030D-6E8A-4147-A177-3AD203B41FA5}">
                      <a16:colId xmlns:a16="http://schemas.microsoft.com/office/drawing/2014/main" val="2972933452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386969768"/>
                    </a:ext>
                  </a:extLst>
                </a:gridCol>
                <a:gridCol w="3970722">
                  <a:extLst>
                    <a:ext uri="{9D8B030D-6E8A-4147-A177-3AD203B41FA5}">
                      <a16:colId xmlns:a16="http://schemas.microsoft.com/office/drawing/2014/main" val="34973166"/>
                    </a:ext>
                  </a:extLst>
                </a:gridCol>
              </a:tblGrid>
              <a:tr h="3339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Setup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Loop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Start, Stop, RMS Functions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342057"/>
                  </a:ext>
                </a:extLst>
              </a:tr>
              <a:tr h="5371529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800" b="0" dirty="0" err="1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Wire.h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&gt;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&lt;Adafruit_ADS1X15.h&gt;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&lt;LiquidCrystal_I2C.h&gt;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Adafruit_ADS1115 ads;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LiquidCrystal_I2C </a:t>
                      </a:r>
                      <a:r>
                        <a:rPr lang="en-US" sz="8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27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Pins and Constants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FACTOR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// 20A/1Vfrom the CT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multiplier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0.00005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l1Pin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l2Pin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contactor1Pin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contactor2Pin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setup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I2C Voltmeter setup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Serial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begin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9600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setGain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GAIN_FOUR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//+/-1.024V,1 bit =0.5mV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begin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Set up the digital pins as outputs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OUTPUT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Initialize the output states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digital_ground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INPUT_PULLUP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Initialize the LCD display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init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backlight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8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8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"Current (A): "</a:t>
                      </a:r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8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8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8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loop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Stays in this while loop until current is higher than .5A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while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readADC_Differential_0_1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*multiplier*FACTOR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&lt;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.5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kern="120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//When start button is pushed, start motor and run forever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digitalRead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emergencyStart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==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000" b="0" kern="120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//Stop Converter by flipping manual power switch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0.00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Start motor now that the current is high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// Stay running while the rms current is greater than 1A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 &gt;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Current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setCursor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lcd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// Stop motor then delay for 3s to allow idler to spin down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stopMotor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3000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250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startPin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delay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HIGH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stopMotor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l1Pin,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l2Pin,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contactor1Pin,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digitalWrite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contactor2Pin, LOW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Calculate RMS Running Current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getcurrent_RUN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voltage;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sum =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time_check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millis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00979D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counter =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Measure current for 1 second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millis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en-US" sz="1000" b="0" dirty="0" err="1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time_check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&lt; </a:t>
                      </a:r>
                      <a:r>
                        <a:rPr lang="en-US" sz="1000" b="0" dirty="0">
                          <a:solidFill>
                            <a:srgbClr val="005C5F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1000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voltage 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ads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readADC_Differential_2_3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* multiplier;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current = voltage * FACTOR;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sum +=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sq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current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  counter++;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dirty="0">
                          <a:solidFill>
                            <a:srgbClr val="95A5A6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// Calculate RMS current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current = </a:t>
                      </a:r>
                      <a:r>
                        <a:rPr lang="en-US" sz="1000" b="0" dirty="0">
                          <a:solidFill>
                            <a:srgbClr val="D354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sqrt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sum / counter</a:t>
                      </a:r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dirty="0">
                          <a:solidFill>
                            <a:srgbClr val="728E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000" b="0" dirty="0">
                          <a:solidFill>
                            <a:srgbClr val="4E5B61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current;</a:t>
                      </a:r>
                    </a:p>
                    <a:p>
                      <a:r>
                        <a:rPr lang="en-US" sz="1000" b="0" dirty="0">
                          <a:solidFill>
                            <a:srgbClr val="434F54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b="0" dirty="0">
                        <a:solidFill>
                          <a:srgbClr val="4E5B61"/>
                        </a:solidFill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17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0693-13A8-97E3-73D7-C588708C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Photos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9C18FF-39D6-B798-88D0-31E711070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8922" r="5805" b="2627"/>
          <a:stretch/>
        </p:blipFill>
        <p:spPr bwMode="auto">
          <a:xfrm>
            <a:off x="1698243" y="1158925"/>
            <a:ext cx="3806891" cy="49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DFBAAB9-55B4-673B-6496-598FAB9A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08" y="1423222"/>
            <a:ext cx="4433145" cy="3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B2A82-700A-FDF1-91A9-F6C66EA0915E}"/>
              </a:ext>
            </a:extLst>
          </p:cNvPr>
          <p:cNvSpPr txBox="1"/>
          <p:nvPr/>
        </p:nvSpPr>
        <p:spPr>
          <a:xfrm>
            <a:off x="5573486" y="135537"/>
            <a:ext cx="2127522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Control Electronics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Arduino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Relay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ADC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AC/DC Converter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0B413-78E8-7E26-3A49-1485F2EBD1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404049" y="751090"/>
            <a:ext cx="1169437" cy="1344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5AA565-1420-57DA-C044-09374CDD2FEF}"/>
              </a:ext>
            </a:extLst>
          </p:cNvPr>
          <p:cNvSpPr txBox="1"/>
          <p:nvPr/>
        </p:nvSpPr>
        <p:spPr>
          <a:xfrm>
            <a:off x="62204" y="2819643"/>
            <a:ext cx="1567687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Main Compartment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Capacitors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Main power Contactor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Indicator light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Start Switch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0EFA8-5284-AAD4-3DA4-9D3FE65D96D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29891" y="3896861"/>
            <a:ext cx="1075987" cy="18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5015AD-9140-D1F3-5179-144C7CB0BD61}"/>
              </a:ext>
            </a:extLst>
          </p:cNvPr>
          <p:cNvSpPr txBox="1"/>
          <p:nvPr/>
        </p:nvSpPr>
        <p:spPr>
          <a:xfrm>
            <a:off x="5667010" y="3114541"/>
            <a:ext cx="1735421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Output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2 Pole Toggle Switch with O/L heater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Dryer Plug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Gentona Book" pitchFamily="2" charset="77"/>
              </a:rPr>
              <a:t>3 Pole Output Contactor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8C7495-6443-A55A-5E41-14143B805B0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273565" y="3945538"/>
            <a:ext cx="1393445" cy="414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C94431-E63F-23A9-4583-FF2E2AA9150E}"/>
              </a:ext>
            </a:extLst>
          </p:cNvPr>
          <p:cNvSpPr txBox="1"/>
          <p:nvPr/>
        </p:nvSpPr>
        <p:spPr>
          <a:xfrm>
            <a:off x="10429431" y="4853083"/>
            <a:ext cx="13809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Idler Motor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22302C-9841-7D67-8AB2-7176835A95D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678247" y="3945538"/>
            <a:ext cx="441649" cy="907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B8A9-7C61-8ED0-2FEC-BA3F0DEC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Photos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D1230-7DA2-8F62-6414-937C3A41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42" y="470807"/>
            <a:ext cx="4253653" cy="56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06B305-81F6-1CF4-2A64-C100615D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6" y="1306025"/>
            <a:ext cx="4575770" cy="39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98C83-915C-F1FA-5568-3FAB09312B04}"/>
              </a:ext>
            </a:extLst>
          </p:cNvPr>
          <p:cNvSpPr txBox="1"/>
          <p:nvPr/>
        </p:nvSpPr>
        <p:spPr>
          <a:xfrm>
            <a:off x="342240" y="5358832"/>
            <a:ext cx="1867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5V Power Supply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821EE-830C-18CB-27E7-13FF7E7E0CF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76020" y="4113943"/>
            <a:ext cx="1122248" cy="1244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A55A90-A85A-D9CF-A800-725E5F448B47}"/>
              </a:ext>
            </a:extLst>
          </p:cNvPr>
          <p:cNvSpPr txBox="1"/>
          <p:nvPr/>
        </p:nvSpPr>
        <p:spPr>
          <a:xfrm>
            <a:off x="53763" y="2545814"/>
            <a:ext cx="8015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Relay Board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14B68-4AC1-E585-E905-46B2482BC248}"/>
              </a:ext>
            </a:extLst>
          </p:cNvPr>
          <p:cNvSpPr txBox="1"/>
          <p:nvPr/>
        </p:nvSpPr>
        <p:spPr>
          <a:xfrm>
            <a:off x="3175382" y="811429"/>
            <a:ext cx="1867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Arduino Nano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3DE53-2B0E-32AE-0F87-9A9518696360}"/>
              </a:ext>
            </a:extLst>
          </p:cNvPr>
          <p:cNvSpPr txBox="1"/>
          <p:nvPr/>
        </p:nvSpPr>
        <p:spPr>
          <a:xfrm>
            <a:off x="5385474" y="535746"/>
            <a:ext cx="1288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Input Contactor</a:t>
            </a:r>
            <a:endParaRPr lang="en-US" sz="1400" dirty="0">
              <a:latin typeface="Gentona Boo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4EA43-3515-6E18-15AA-509F734D1429}"/>
              </a:ext>
            </a:extLst>
          </p:cNvPr>
          <p:cNvSpPr txBox="1"/>
          <p:nvPr/>
        </p:nvSpPr>
        <p:spPr>
          <a:xfrm>
            <a:off x="3344388" y="5597252"/>
            <a:ext cx="1232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ADS 1115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90864B-B405-21A8-1284-C706B7F56574}"/>
              </a:ext>
            </a:extLst>
          </p:cNvPr>
          <p:cNvCxnSpPr>
            <a:stCxn id="14" idx="2"/>
          </p:cNvCxnSpPr>
          <p:nvPr/>
        </p:nvCxnSpPr>
        <p:spPr>
          <a:xfrm>
            <a:off x="4109162" y="1180761"/>
            <a:ext cx="0" cy="1448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49321F-6276-29B9-6740-7189627FBA90}"/>
              </a:ext>
            </a:extLst>
          </p:cNvPr>
          <p:cNvCxnSpPr>
            <a:stCxn id="13" idx="3"/>
          </p:cNvCxnSpPr>
          <p:nvPr/>
        </p:nvCxnSpPr>
        <p:spPr>
          <a:xfrm>
            <a:off x="855333" y="2868980"/>
            <a:ext cx="1476387" cy="140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740310-CB39-AD31-6F97-FE9EBD31B3BA}"/>
              </a:ext>
            </a:extLst>
          </p:cNvPr>
          <p:cNvSpPr txBox="1"/>
          <p:nvPr/>
        </p:nvSpPr>
        <p:spPr>
          <a:xfrm>
            <a:off x="1352734" y="775110"/>
            <a:ext cx="586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LCD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BE1FDB-7E4D-BED5-C2E7-A9763B06D8E4}"/>
              </a:ext>
            </a:extLst>
          </p:cNvPr>
          <p:cNvCxnSpPr>
            <a:stCxn id="25" idx="2"/>
          </p:cNvCxnSpPr>
          <p:nvPr/>
        </p:nvCxnSpPr>
        <p:spPr>
          <a:xfrm>
            <a:off x="1645976" y="1144442"/>
            <a:ext cx="449524" cy="432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957D3C-9E8B-0A30-6458-818A763807D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960488" y="2446020"/>
            <a:ext cx="512168" cy="3151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118C02-9355-B614-0D78-C2A57FA3AC7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673898" y="858912"/>
            <a:ext cx="822670" cy="962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94B764-3754-A783-A1A5-CD703D808BF3}"/>
              </a:ext>
            </a:extLst>
          </p:cNvPr>
          <p:cNvSpPr txBox="1"/>
          <p:nvPr/>
        </p:nvSpPr>
        <p:spPr>
          <a:xfrm>
            <a:off x="5390664" y="5532012"/>
            <a:ext cx="1288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Capacitor Bank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BDD489-42B4-240C-B77F-4744D39C46E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679088" y="4640580"/>
            <a:ext cx="1040258" cy="1214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8A20C7-59AB-B5EA-2039-6F10FAE60125}"/>
              </a:ext>
            </a:extLst>
          </p:cNvPr>
          <p:cNvSpPr txBox="1"/>
          <p:nvPr/>
        </p:nvSpPr>
        <p:spPr>
          <a:xfrm>
            <a:off x="8494434" y="16717"/>
            <a:ext cx="1655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Indicator Light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007A0E-2916-9EF1-858C-4148923E04CB}"/>
              </a:ext>
            </a:extLst>
          </p:cNvPr>
          <p:cNvCxnSpPr>
            <a:stCxn id="40" idx="2"/>
          </p:cNvCxnSpPr>
          <p:nvPr/>
        </p:nvCxnSpPr>
        <p:spPr>
          <a:xfrm>
            <a:off x="9322137" y="386049"/>
            <a:ext cx="0" cy="84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60A245-9280-3469-17C1-CE11FE71D722}"/>
              </a:ext>
            </a:extLst>
          </p:cNvPr>
          <p:cNvSpPr txBox="1"/>
          <p:nvPr/>
        </p:nvSpPr>
        <p:spPr>
          <a:xfrm>
            <a:off x="11094685" y="2122854"/>
            <a:ext cx="9345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Start Button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51EF8-1537-244A-AEA6-23C3D8E17D5F}"/>
              </a:ext>
            </a:extLst>
          </p:cNvPr>
          <p:cNvSpPr txBox="1"/>
          <p:nvPr/>
        </p:nvSpPr>
        <p:spPr>
          <a:xfrm>
            <a:off x="10974595" y="5035666"/>
            <a:ext cx="1174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Start Contactor</a:t>
            </a:r>
            <a:endParaRPr lang="en-US" sz="1400" dirty="0">
              <a:latin typeface="Gentona Book" pitchFamily="2" charset="77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4E01BD-8380-5A8C-EB5A-AFDD8165037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10576560" y="4411980"/>
            <a:ext cx="985389" cy="6236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2FC1CC-DA65-DB4C-B51A-D996801AF0AA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10706100" y="2202180"/>
            <a:ext cx="388585" cy="243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rt Button">
            <a:hlinkClick r:id="" action="ppaction://media"/>
            <a:extLst>
              <a:ext uri="{FF2B5EF4-FFF2-40B4-BE49-F238E27FC236}">
                <a16:creationId xmlns:a16="http://schemas.microsoft.com/office/drawing/2014/main" id="{9444FBE6-E054-282B-008D-D2B4901DD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880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r_Run">
            <a:hlinkClick r:id="" action="ppaction://media"/>
            <a:extLst>
              <a:ext uri="{FF2B5EF4-FFF2-40B4-BE49-F238E27FC236}">
                <a16:creationId xmlns:a16="http://schemas.microsoft.com/office/drawing/2014/main" id="{CCDC2C6A-6C2D-46F9-AAC1-857BC4271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8382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66BC-F553-1307-270B-CBC0C0E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8857-D0AD-C0B4-D116-836C45D2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65" y="877658"/>
            <a:ext cx="5655733" cy="2242763"/>
          </a:xfrm>
        </p:spPr>
        <p:txBody>
          <a:bodyPr/>
          <a:lstStyle/>
          <a:p>
            <a:r>
              <a:rPr lang="en-US" dirty="0"/>
              <a:t>Do not own differential 400V 100x probes for obvious reasons</a:t>
            </a:r>
          </a:p>
          <a:p>
            <a:r>
              <a:rPr lang="en-US" dirty="0"/>
              <a:t>Wrote </a:t>
            </a:r>
            <a:r>
              <a:rPr lang="en-US" dirty="0" err="1"/>
              <a:t>Matlab</a:t>
            </a:r>
            <a:r>
              <a:rPr lang="en-US" dirty="0"/>
              <a:t> Script to measure using standard 10x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B2875-63E9-9038-D3F6-FD185750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61" y="843719"/>
            <a:ext cx="5956300" cy="52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62ABA-482A-730B-B250-8B7C1DFEB688}"/>
              </a:ext>
            </a:extLst>
          </p:cNvPr>
          <p:cNvSpPr txBox="1"/>
          <p:nvPr/>
        </p:nvSpPr>
        <p:spPr>
          <a:xfrm>
            <a:off x="289665" y="3449124"/>
            <a:ext cx="5655732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Oscilloscope over WIFI or USB with NIVISA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 Data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as sinusoids to find phase and amplitude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(loop with some optimizations to get auto updating plot every second)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9ACF7-EBE2-B29F-9061-ADFC83C354DD}"/>
              </a:ext>
            </a:extLst>
          </p:cNvPr>
          <p:cNvSpPr txBox="1"/>
          <p:nvPr/>
        </p:nvSpPr>
        <p:spPr>
          <a:xfrm>
            <a:off x="8670039" y="5732251"/>
            <a:ext cx="105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No Load</a:t>
            </a:r>
          </a:p>
        </p:txBody>
      </p:sp>
    </p:spTree>
    <p:extLst>
      <p:ext uri="{BB962C8B-B14F-4D97-AF65-F5344CB8AC3E}">
        <p14:creationId xmlns:p14="http://schemas.microsoft.com/office/powerpoint/2010/main" val="10464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0F7158-E7BC-DA03-B3E7-68F1A2BE6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87981"/>
              </p:ext>
            </p:extLst>
          </p:nvPr>
        </p:nvGraphicFramePr>
        <p:xfrm>
          <a:off x="243840" y="60960"/>
          <a:ext cx="11704320" cy="641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440">
                  <a:extLst>
                    <a:ext uri="{9D8B030D-6E8A-4147-A177-3AD203B41FA5}">
                      <a16:colId xmlns:a16="http://schemas.microsoft.com/office/drawing/2014/main" val="2972933452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386969768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34973166"/>
                    </a:ext>
                  </a:extLst>
                </a:gridCol>
              </a:tblGrid>
              <a:tr h="33398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Connect to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Siglent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SDS1104x-e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Pull, Process, and Fit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Plot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342057"/>
                  </a:ext>
                </a:extLst>
              </a:tr>
              <a:tr h="5371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Variables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Define constants and parameters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INPUT_BUFFER_SIZE = 2^9;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Input buffer size in bytes (512 bytes)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TIMEOUT = 5;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Timeout for communication in seconds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DATA_HEADER_LENGTH = 16;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Length of data header in bytes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DATA_END_LENGTH = 2;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Length of data end in bytes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'USB0::0xF4EC::0xEE38::SDSMMFCQ5R7215::INSTR’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warning(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instrument:visa:ClassToBeRemoved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Determine Settings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Set up VISA object for instrument communication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visa(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ni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visaObj.InputBufferSize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INPUT_BUFFER_SIZE;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TIMEOUT;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fopen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'CHDR 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Turn off headers to receive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Query instrument settings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'C1:VDIV?'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Voltage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sCount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'SANU? C1'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Sample count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'TDIV?'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Time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sRate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str2double(query(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'SARA?'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Sample rate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flushinput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fclose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delete(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clear 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Connect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Re-create VISA object with adjusted input buffer size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visa(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ni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connStr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visaObj.InputBufferSize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sCount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+ DATA_HEADER_LENGTH + DATA_END_LENGTH;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visaObj.Timeout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TIMEOUT;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fopen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'CHDR 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 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Turn off headers to receive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Pull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Query waveform data for each channel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fwrite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'C1:WF? DAT2'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flushoutput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r1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fread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flushinput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visaObj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solidFill>
                          <a:srgbClr val="00801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Decode Time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Extract time data from the received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 = r1((DATA_HEADER_LENGTH + 1):(end - DATA_END_LENGTH));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size(d1);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Calculate time vector based on time division and sample rate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zeros(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for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1:1:outputSize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-(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* 14 / 2) + ((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- 1) * (1 /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sRate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Decode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Convert raw data to voltage for each channel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C1 = zeros(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outputSize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*Repeat for C2 and C3*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for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1:1:outputSize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Adjust </a:t>
                      </a:r>
                      <a:r>
                        <a:rPr lang="en-US" sz="850" b="0" i="0" dirty="0" err="1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signedness</a:t>
                      </a: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 of raw data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if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&gt; 127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- 255;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Convert to voltage using voltage division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d1(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d2(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C3(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= d3(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 * 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vDiv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/ 25);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b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</a:b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Calculate voltage differences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Diff1 = C1 - C2;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Diff2 = C2 - C3;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Diff3 = C3 - C1;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Finding Phase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]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prepareCurveData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Diff1 );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ft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fittype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'a*sin(120*pi*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x+b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)'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'independent'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'x'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'dependent'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'y'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opts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fitoptions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'Method'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NonlinearLeastSquares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 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opts.Display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'Off'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opts.Lower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[200 -3.2];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opts.StartPoint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[300 0];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opts.Upper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 = [400 3.2];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fitresult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~] = fit(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yData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ft, opts 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D1 = 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fitresult.b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solidFill>
                          <a:srgbClr val="00801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%% Plotting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p1 = -rad2deg(c1-c3);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p2 = rad2deg(c2-c1);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p3 = rad2deg(c3-c2) + 360;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phaseDiff1_2_deg = rad2deg(D2-D1);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phaseDiff2_3_deg = rad2deg(D3-D2)+360;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phaseDiff3_1_deg = rad2deg(D1-D3);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solidFill>
                            <a:srgbClr val="008013"/>
                          </a:solidFill>
                          <a:effectLst/>
                          <a:latin typeface="Consolas" panose="020B0609020204030204" pitchFamily="49" charset="0"/>
                        </a:rPr>
                        <a:t>% Original plots</a:t>
                      </a:r>
                      <a:endParaRPr lang="en-US" sz="850" b="0" i="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figure(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'Position'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[350, 150, 800, 700]);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subplot(211)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hold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C1,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'b'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plot(</a:t>
                      </a: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C3,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 err="1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LineWidth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2,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'Color'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'r'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xlabel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'Time'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 err="1">
                          <a:effectLst/>
                          <a:latin typeface="Consolas" panose="020B0609020204030204" pitchFamily="49" charset="0"/>
                        </a:rPr>
                        <a:t>ylabel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'Voltage'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title(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'Voltage with Respect to Neutral'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legend(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'C1'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'C2'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'C3'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grid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on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hold </a:t>
                      </a:r>
                      <a:r>
                        <a:rPr lang="en-US" sz="850" b="0" i="0" dirty="0">
                          <a:solidFill>
                            <a:srgbClr val="A709F5"/>
                          </a:solidFill>
                          <a:effectLst/>
                          <a:latin typeface="Consolas" panose="020B0609020204030204" pitchFamily="49" charset="0"/>
                        </a:rPr>
                        <a:t>off</a:t>
                      </a: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maxVoltage_C1 = max(C1);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maxVoltage_C2 = max(C2);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maxVoltage_C3 = max(C3);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dirty="0">
                          <a:effectLst/>
                          <a:latin typeface="Consolas" panose="020B0609020204030204" pitchFamily="49" charset="0"/>
                        </a:rPr>
                        <a:t>*Add Text to the plots over on the right*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5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*Repeat for the subtracted data*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17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2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C6E74D-DBBA-D087-538C-DD05A196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96" y="788217"/>
            <a:ext cx="5905500" cy="523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3F0002-764C-57C5-B4CA-EB1FDD96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03222-5098-64D9-4CA8-5C48BA518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166" y="796863"/>
            <a:ext cx="5943600" cy="5251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B1157-33A5-1FBF-6115-87C134BF3D90}"/>
              </a:ext>
            </a:extLst>
          </p:cNvPr>
          <p:cNvSpPr txBox="1"/>
          <p:nvPr/>
        </p:nvSpPr>
        <p:spPr>
          <a:xfrm>
            <a:off x="2356401" y="5670963"/>
            <a:ext cx="162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Shaper – 1.7A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EF14-EA2B-DE02-F815-9F7CE4949D34}"/>
              </a:ext>
            </a:extLst>
          </p:cNvPr>
          <p:cNvSpPr txBox="1"/>
          <p:nvPr/>
        </p:nvSpPr>
        <p:spPr>
          <a:xfrm>
            <a:off x="6117167" y="5659356"/>
            <a:ext cx="594359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Times New Roman" panose="02020603050405020304" pitchFamily="18" charset="0"/>
              </a:rPr>
              <a:t>Shaper and Bridgeport together - 3.74A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F877A-E914-E6FC-26DF-F4723A521AB6}"/>
              </a:ext>
            </a:extLst>
          </p:cNvPr>
          <p:cNvSpPr txBox="1"/>
          <p:nvPr/>
        </p:nvSpPr>
        <p:spPr>
          <a:xfrm>
            <a:off x="4597946" y="6069783"/>
            <a:ext cx="3038441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Gentona Book" panose="00000800000000000000" charset="0"/>
                <a:ea typeface="Aptos" panose="020B0004020202020204" pitchFamily="34" charset="0"/>
                <a:cs typeface="Arial" panose="020B0604020202020204" pitchFamily="34" charset="0"/>
              </a:rPr>
              <a:t>Voltage Sags Under Load!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1E727-15C4-E1FB-C1B2-85A1C19590AD}"/>
              </a:ext>
            </a:extLst>
          </p:cNvPr>
          <p:cNvSpPr/>
          <p:nvPr/>
        </p:nvSpPr>
        <p:spPr>
          <a:xfrm>
            <a:off x="11075036" y="3977640"/>
            <a:ext cx="1066800" cy="1693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8F350-EE7D-0A93-5D14-FCA6FD4CCA82}"/>
              </a:ext>
            </a:extLst>
          </p:cNvPr>
          <p:cNvSpPr txBox="1"/>
          <p:nvPr/>
        </p:nvSpPr>
        <p:spPr>
          <a:xfrm>
            <a:off x="5722086" y="75267"/>
            <a:ext cx="62134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Under a standard load (1 machine) voltage and phase errors are both under 2% </a:t>
            </a:r>
          </a:p>
        </p:txBody>
      </p:sp>
    </p:spTree>
    <p:extLst>
      <p:ext uri="{BB962C8B-B14F-4D97-AF65-F5344CB8AC3E}">
        <p14:creationId xmlns:p14="http://schemas.microsoft.com/office/powerpoint/2010/main" val="17737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E693C8-B5C4-A267-08E4-B79027E0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70" y="679417"/>
            <a:ext cx="5715000" cy="3215132"/>
          </a:xfrm>
        </p:spPr>
        <p:txBody>
          <a:bodyPr>
            <a:normAutofit/>
          </a:bodyPr>
          <a:lstStyle/>
          <a:p>
            <a:r>
              <a:rPr lang="en-US" sz="2400" dirty="0"/>
              <a:t>Been working for a month or so now with no issues</a:t>
            </a:r>
          </a:p>
          <a:p>
            <a:r>
              <a:rPr lang="en-US" sz="2400" dirty="0"/>
              <a:t>Oversized all components to eventually replace the 2HP idler with a 7HP one</a:t>
            </a:r>
          </a:p>
          <a:p>
            <a:r>
              <a:rPr lang="en-US" sz="2400" dirty="0"/>
              <a:t>Put it all into a GitHub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78735-7187-A1A5-6172-C56380EA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4020B3-C63C-32A7-0E13-433D3FFB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13" y="432859"/>
            <a:ext cx="4410640" cy="58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40C5B-71B1-BCEC-0991-1C891D4B0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7" b="6946"/>
          <a:stretch/>
        </p:blipFill>
        <p:spPr bwMode="auto">
          <a:xfrm>
            <a:off x="568026" y="3816458"/>
            <a:ext cx="4410641" cy="24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E5C19-1DDB-798E-C67C-A2BBC5A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40" y="2434098"/>
            <a:ext cx="2174533" cy="12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2C87-6BB6-61A3-7462-6355D77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8" y="953699"/>
            <a:ext cx="11429360" cy="843717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5D5C-49BD-E7C0-C294-25B3413E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6" y="1799673"/>
            <a:ext cx="5376333" cy="3471249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ea typeface="Calibri" panose="020F0502020204030204" pitchFamily="34" charset="0"/>
              </a:rPr>
              <a:t>Hobby level machinists, woodworkers, and other specialties own three phase delta connected equipment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Cheaper second hand</a:t>
            </a:r>
          </a:p>
          <a:p>
            <a:pPr lvl="1"/>
            <a:r>
              <a:rPr lang="en-US" sz="1800" dirty="0">
                <a:ea typeface="Calibri" panose="020F0502020204030204" pitchFamily="34" charset="0"/>
              </a:rPr>
              <a:t>More reliable</a:t>
            </a:r>
          </a:p>
          <a:p>
            <a:r>
              <a:rPr lang="en-US" sz="2200" dirty="0"/>
              <a:t>United States residential areas is typically singe-split phase power</a:t>
            </a:r>
          </a:p>
          <a:p>
            <a:pPr lvl="1"/>
            <a:r>
              <a:rPr lang="en-US" sz="1800" dirty="0"/>
              <a:t>Two 120V lines separated by 180 degrees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CF247-CD03-17CF-904B-BFAB0D06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3271933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71B6D9-2769-5999-32EF-A06D9024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73" y="173999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Single -&gt; 3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1026" name="Picture 2" descr="North America Phase Converter Co. Logo">
            <a:extLst>
              <a:ext uri="{FF2B5EF4-FFF2-40B4-BE49-F238E27FC236}">
                <a16:creationId xmlns:a16="http://schemas.microsoft.com/office/drawing/2014/main" id="{1DF9F6DA-B69D-B9CF-8606-E819292B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28" y="275053"/>
            <a:ext cx="2483661" cy="6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CF28B-3136-C229-ABD2-AC1EB4D1A87D}"/>
              </a:ext>
            </a:extLst>
          </p:cNvPr>
          <p:cNvSpPr txBox="1"/>
          <p:nvPr/>
        </p:nvSpPr>
        <p:spPr>
          <a:xfrm>
            <a:off x="878566" y="198903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cost (200$)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a separate VFD for every motor in a shop (custom configured settings per motor)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advanced start, stop, and speed control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not run CNC or electronics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00824-D9A2-A89D-79E6-2A7E15BEE36A}"/>
              </a:ext>
            </a:extLst>
          </p:cNvPr>
          <p:cNvSpPr txBox="1"/>
          <p:nvPr/>
        </p:nvSpPr>
        <p:spPr>
          <a:xfrm>
            <a:off x="4569021" y="1982659"/>
            <a:ext cx="316084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 ($100)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1/3 Drop in Maximum HP on the tool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a different converter for every motor HP (capacitors have to be resized)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purely motor loads only (no CNC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B2DBD-4779-AC02-CBDE-059FCC4E463F}"/>
              </a:ext>
            </a:extLst>
          </p:cNvPr>
          <p:cNvSpPr txBox="1"/>
          <p:nvPr/>
        </p:nvSpPr>
        <p:spPr>
          <a:xfrm>
            <a:off x="8085303" y="1989039"/>
            <a:ext cx="3434893" cy="248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 ($500-1000)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Runs full tool HP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feed into a three-phase power panel to run a whole shop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CNC and electronics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Draws Idle Power, has to be manually enabled, and is noisy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DAFA67-1E09-9CC7-A89C-A511157B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68" y="4419212"/>
            <a:ext cx="2436948" cy="2014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8F4F94-C020-2DE7-D8A9-75DE816D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84" y="4508669"/>
            <a:ext cx="1328816" cy="1881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882744-AB59-A9E7-25E2-D9B81E9F1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819" y="4608248"/>
            <a:ext cx="2041724" cy="1650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E64E7-CDE8-CB75-F6C3-8DA63E8E6AFC}"/>
              </a:ext>
            </a:extLst>
          </p:cNvPr>
          <p:cNvSpPr/>
          <p:nvPr/>
        </p:nvSpPr>
        <p:spPr>
          <a:xfrm>
            <a:off x="8102600" y="1096499"/>
            <a:ext cx="3600450" cy="53866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7D0F3-A06E-2B0F-1D46-288D875CBE83}"/>
              </a:ext>
            </a:extLst>
          </p:cNvPr>
          <p:cNvSpPr txBox="1"/>
          <p:nvPr/>
        </p:nvSpPr>
        <p:spPr>
          <a:xfrm>
            <a:off x="10546486" y="5200126"/>
            <a:ext cx="10731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Focusing On Rotary!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E6B50-C2DD-3E34-1FD5-68AF432E2893}"/>
              </a:ext>
            </a:extLst>
          </p:cNvPr>
          <p:cNvSpPr txBox="1"/>
          <p:nvPr/>
        </p:nvSpPr>
        <p:spPr>
          <a:xfrm>
            <a:off x="8152592" y="6226165"/>
            <a:ext cx="2187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northamericaphaseconverters.com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472F0-8140-4E0F-7799-82DB695ED5A9}"/>
              </a:ext>
            </a:extLst>
          </p:cNvPr>
          <p:cNvSpPr txBox="1"/>
          <p:nvPr/>
        </p:nvSpPr>
        <p:spPr>
          <a:xfrm>
            <a:off x="5001766" y="6221569"/>
            <a:ext cx="2187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northamericaphaseconverters.com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BE986-3371-4149-9AE8-814AB5BCCC45}"/>
              </a:ext>
            </a:extLst>
          </p:cNvPr>
          <p:cNvSpPr txBox="1"/>
          <p:nvPr/>
        </p:nvSpPr>
        <p:spPr>
          <a:xfrm>
            <a:off x="2044826" y="6248078"/>
            <a:ext cx="730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gohz.com</a:t>
            </a:r>
          </a:p>
        </p:txBody>
      </p:sp>
    </p:spTree>
    <p:extLst>
      <p:ext uri="{BB962C8B-B14F-4D97-AF65-F5344CB8AC3E}">
        <p14:creationId xmlns:p14="http://schemas.microsoft.com/office/powerpoint/2010/main" val="17867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6505-B57C-944F-BF41-48E9C86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</p:spPr>
        <p:txBody>
          <a:bodyPr/>
          <a:lstStyle/>
          <a:p>
            <a:r>
              <a:rPr lang="en-US" dirty="0"/>
              <a:t>Choices For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3BCD-7308-883D-FD0A-BB86B6F1D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3547" y="1096498"/>
            <a:ext cx="3511790" cy="840475"/>
          </a:xfrm>
        </p:spPr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3A1F5-C7C5-905D-2BCD-02884109F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6639" y="1096497"/>
            <a:ext cx="3511790" cy="840475"/>
          </a:xfrm>
        </p:spPr>
        <p:txBody>
          <a:bodyPr/>
          <a:lstStyle/>
          <a:p>
            <a:r>
              <a:rPr lang="en-US" dirty="0"/>
              <a:t>Rotary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688A9-ED70-1D3E-FF6E-1EAEE6757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566" y="1096499"/>
            <a:ext cx="3511790" cy="840475"/>
          </a:xfrm>
        </p:spPr>
        <p:txBody>
          <a:bodyPr/>
          <a:lstStyle/>
          <a:p>
            <a:r>
              <a:rPr lang="en-US" dirty="0"/>
              <a:t>VFD</a:t>
            </a:r>
          </a:p>
        </p:txBody>
      </p:sp>
      <p:pic>
        <p:nvPicPr>
          <p:cNvPr id="9" name="Picture 8" descr="A diagram of a capacitor&#10;&#10;Description automatically generated">
            <a:extLst>
              <a:ext uri="{FF2B5EF4-FFF2-40B4-BE49-F238E27FC236}">
                <a16:creationId xmlns:a16="http://schemas.microsoft.com/office/drawing/2014/main" id="{BCD260E4-8BE2-902E-8341-B005BFA9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78" y="2001105"/>
            <a:ext cx="3273365" cy="142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19A56-24A6-C0FA-69C7-C6AB4C1D3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27" y="2001105"/>
            <a:ext cx="3536950" cy="2595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Block diagram of the VFD. | Download Scientific Diagram">
            <a:extLst>
              <a:ext uri="{FF2B5EF4-FFF2-40B4-BE49-F238E27FC236}">
                <a16:creationId xmlns:a16="http://schemas.microsoft.com/office/drawing/2014/main" id="{04E02301-0143-FB5F-3436-8205F623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9" y="1822132"/>
            <a:ext cx="4092828" cy="14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0FD00-C94D-513B-4C02-DE4FA6B7E37A}"/>
              </a:ext>
            </a:extLst>
          </p:cNvPr>
          <p:cNvSpPr txBox="1"/>
          <p:nvPr/>
        </p:nvSpPr>
        <p:spPr>
          <a:xfrm>
            <a:off x="5482161" y="3347668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0DF4E-7E58-FAF2-BC08-904E4B01BC09}"/>
              </a:ext>
            </a:extLst>
          </p:cNvPr>
          <p:cNvSpPr txBox="1"/>
          <p:nvPr/>
        </p:nvSpPr>
        <p:spPr>
          <a:xfrm>
            <a:off x="9195490" y="453031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78AC7-379F-8330-6F57-4178836FA9B7}"/>
              </a:ext>
            </a:extLst>
          </p:cNvPr>
          <p:cNvSpPr txBox="1"/>
          <p:nvPr/>
        </p:nvSpPr>
        <p:spPr>
          <a:xfrm>
            <a:off x="792467" y="3167140"/>
            <a:ext cx="3536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effectLst/>
              </a:rPr>
              <a:t>J. Ali Et. Al., “Design and Implementation of a Musical Water Fountain Based on Sound Harmonics Using IIR Filters,” </a:t>
            </a:r>
            <a:r>
              <a:rPr lang="en-US" sz="600" i="1" dirty="0">
                <a:effectLst/>
              </a:rPr>
              <a:t>IJCDS</a:t>
            </a:r>
            <a:r>
              <a:rPr lang="en-US" sz="600" dirty="0">
                <a:effectLst/>
              </a:rPr>
              <a:t>, vol. 9, no. 2, pp. 319–333, Jan. 2020, </a:t>
            </a:r>
            <a:r>
              <a:rPr lang="en-US" sz="600" dirty="0" err="1">
                <a:effectLst/>
              </a:rPr>
              <a:t>doi</a:t>
            </a:r>
            <a:r>
              <a:rPr lang="en-US" sz="600" dirty="0">
                <a:effectLst/>
              </a:rPr>
              <a:t>: </a:t>
            </a:r>
            <a:r>
              <a:rPr lang="en-US" sz="600" dirty="0">
                <a:effectLst/>
                <a:hlinkClick r:id="rId5"/>
              </a:rPr>
              <a:t>10.12785/</a:t>
            </a:r>
            <a:r>
              <a:rPr lang="en-US" sz="600" dirty="0" err="1">
                <a:effectLst/>
                <a:hlinkClick r:id="rId5"/>
              </a:rPr>
              <a:t>ijcds</a:t>
            </a:r>
            <a:r>
              <a:rPr lang="en-US" sz="600" dirty="0">
                <a:effectLst/>
                <a:hlinkClick r:id="rId5"/>
              </a:rPr>
              <a:t>/090217</a:t>
            </a:r>
            <a:r>
              <a:rPr lang="en-US" sz="600" dirty="0">
                <a:effectLst/>
              </a:rPr>
              <a:t>.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49CAE026-BC00-7909-F36F-9B40F54A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3" y="4215111"/>
            <a:ext cx="3112135" cy="16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DF3497-E3FF-F48C-596E-05292CD6CAFB}"/>
              </a:ext>
            </a:extLst>
          </p:cNvPr>
          <p:cNvSpPr txBox="1"/>
          <p:nvPr/>
        </p:nvSpPr>
        <p:spPr>
          <a:xfrm>
            <a:off x="1636762" y="5797959"/>
            <a:ext cx="1442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vfd-softstarter.com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46189-DF2D-CAE8-AED5-17D2CC5F0C7B}"/>
              </a:ext>
            </a:extLst>
          </p:cNvPr>
          <p:cNvSpPr txBox="1"/>
          <p:nvPr/>
        </p:nvSpPr>
        <p:spPr>
          <a:xfrm>
            <a:off x="4630001" y="3857194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“Single Phasing” a three-phase motor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you get is started via a starting capacitor or mechanical motion, can run on single phase itself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F6A6A-EC8A-0861-742E-AFC2A490D6FF}"/>
              </a:ext>
            </a:extLst>
          </p:cNvPr>
          <p:cNvSpPr txBox="1"/>
          <p:nvPr/>
        </p:nvSpPr>
        <p:spPr>
          <a:xfrm>
            <a:off x="8237642" y="4661118"/>
            <a:ext cx="3160842" cy="173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an additional motor in the mix</a:t>
            </a:r>
          </a:p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phases a “Idler Motor”, which in turn can power the Tool Motor off its generated third leg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12D15-5700-D405-B000-2AA83387BB34}"/>
              </a:ext>
            </a:extLst>
          </p:cNvPr>
          <p:cNvSpPr txBox="1"/>
          <p:nvPr/>
        </p:nvSpPr>
        <p:spPr>
          <a:xfrm>
            <a:off x="1022360" y="3519822"/>
            <a:ext cx="316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Approximates three-phase using PWM signals</a:t>
            </a:r>
          </a:p>
        </p:txBody>
      </p:sp>
    </p:spTree>
    <p:extLst>
      <p:ext uri="{BB962C8B-B14F-4D97-AF65-F5344CB8AC3E}">
        <p14:creationId xmlns:p14="http://schemas.microsoft.com/office/powerpoint/2010/main" val="6267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DE01-0848-B315-F1EC-571FDD32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1429360" cy="843717"/>
          </a:xfrm>
        </p:spPr>
        <p:txBody>
          <a:bodyPr/>
          <a:lstStyle/>
          <a:p>
            <a:r>
              <a:rPr lang="en-US" dirty="0"/>
              <a:t>High Leg Delta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295232"/>
                  </p:ext>
                </p:extLst>
              </p:nvPr>
            </p:nvGraphicFramePr>
            <p:xfrm>
              <a:off x="6254534" y="4015703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3945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Input waveform: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𝑝𝑖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</a:t>
                          </a:r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Simplification: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pi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2738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Subtracting each waveform from its neighbor:</a:t>
                          </a:r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𝑝𝑖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=−2</m:t>
                                </m:r>
                                <m:func>
                                  <m:func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0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𝑝𝑖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den>
                                        </m:f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0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</m:t>
                                    </m:r>
                                  </m:num>
                                  <m:den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A78216A-9F2F-5C6D-F2D0-AB50786B357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295232"/>
                  </p:ext>
                </p:extLst>
              </p:nvPr>
            </p:nvGraphicFramePr>
            <p:xfrm>
              <a:off x="6254534" y="4015703"/>
              <a:ext cx="5714999" cy="24032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2446">
                      <a:extLst>
                        <a:ext uri="{9D8B030D-6E8A-4147-A177-3AD203B41FA5}">
                          <a16:colId xmlns:a16="http://schemas.microsoft.com/office/drawing/2014/main" val="4229006772"/>
                        </a:ext>
                      </a:extLst>
                    </a:gridCol>
                    <a:gridCol w="3132553">
                      <a:extLst>
                        <a:ext uri="{9D8B030D-6E8A-4147-A177-3AD203B41FA5}">
                          <a16:colId xmlns:a16="http://schemas.microsoft.com/office/drawing/2014/main" val="3467786100"/>
                        </a:ext>
                      </a:extLst>
                    </a:gridCol>
                  </a:tblGrid>
                  <a:tr h="10798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472" t="-2825" r="-122170" b="-124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82879" t="-2825" r="-778" b="-1248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316448"/>
                      </a:ext>
                    </a:extLst>
                  </a:tr>
                  <a:tr h="1323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013" marR="66013" marT="0" marB="0">
                        <a:blipFill>
                          <a:blip r:embed="rId2"/>
                          <a:stretch>
                            <a:fillRect l="-472" t="-83486" r="-122170" b="-1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kern="100" dirty="0">
                            <a:solidFill>
                              <a:srgbClr val="262626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013" marR="66013" marT="0" marB="0"/>
                    </a:tc>
                    <a:extLst>
                      <a:ext uri="{0D108BD9-81ED-4DB2-BD59-A6C34878D82A}">
                        <a16:rowId xmlns:a16="http://schemas.microsoft.com/office/drawing/2014/main" val="24835448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EF32547-EF07-B3C8-FB17-460C4BD1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396" y="88385"/>
            <a:ext cx="3724118" cy="377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AF5EF-47C6-7EE8-D608-167BEAC2F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90" y="5103036"/>
            <a:ext cx="1332528" cy="1332528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D8237A-C820-3EF9-2BFD-539BB3C43C4D}"/>
              </a:ext>
            </a:extLst>
          </p:cNvPr>
          <p:cNvGrpSpPr/>
          <p:nvPr/>
        </p:nvGrpSpPr>
        <p:grpSpPr>
          <a:xfrm>
            <a:off x="9918123" y="5556349"/>
            <a:ext cx="804304" cy="685651"/>
            <a:chOff x="113193" y="-50799"/>
            <a:chExt cx="1262256" cy="11391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E76821-D7D6-F88C-5833-87D1ACB0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" y="342900"/>
              <a:ext cx="0" cy="7454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9A46A1-A7C1-E0FD-B96B-15DAB8DF18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193" y="-44449"/>
              <a:ext cx="667858" cy="3809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144075-8031-51A9-30CE-265B236FA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1" y="-50799"/>
              <a:ext cx="594398" cy="3936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C9F453E-7917-15A8-B97C-BD6F91D9A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57" y="3647265"/>
            <a:ext cx="5673981" cy="2738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30EAD-7BA7-D1E1-3B70-D0C25E61A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1" y="763810"/>
            <a:ext cx="5680237" cy="2738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96F8E-30D9-94CC-D6A5-F7F10CF37942}"/>
              </a:ext>
            </a:extLst>
          </p:cNvPr>
          <p:cNvSpPr txBox="1"/>
          <p:nvPr/>
        </p:nvSpPr>
        <p:spPr>
          <a:xfrm>
            <a:off x="9758281" y="79373"/>
            <a:ext cx="1789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electram.com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C4D5DC-5835-6DAB-1C8D-366CDFF91FC1}"/>
              </a:ext>
            </a:extLst>
          </p:cNvPr>
          <p:cNvSpPr txBox="1"/>
          <p:nvPr/>
        </p:nvSpPr>
        <p:spPr>
          <a:xfrm>
            <a:off x="8551059" y="3707837"/>
            <a:ext cx="1424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entona Book" pitchFamily="2" charset="77"/>
              </a:rPr>
              <a:t>From Utility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D1C4EB-3D02-8397-0D1D-378C627F4F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8030547" y="2712098"/>
            <a:ext cx="520512" cy="1149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C41401-BEBE-3E49-D976-D2083CAE6C3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975978" y="2751291"/>
            <a:ext cx="592495" cy="1110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5B02A-C95F-3A1B-40BB-AC2C774A00C8}"/>
              </a:ext>
            </a:extLst>
          </p:cNvPr>
          <p:cNvSpPr txBox="1"/>
          <p:nvPr/>
        </p:nvSpPr>
        <p:spPr>
          <a:xfrm>
            <a:off x="8710238" y="2401296"/>
            <a:ext cx="1654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Pole Transformer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701A6-A355-ADB6-542F-7D0210B297CE}"/>
              </a:ext>
            </a:extLst>
          </p:cNvPr>
          <p:cNvSpPr txBox="1"/>
          <p:nvPr/>
        </p:nvSpPr>
        <p:spPr>
          <a:xfrm>
            <a:off x="273698" y="2233127"/>
            <a:ext cx="124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Respect to Neutral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D669FA-BA3F-20DD-6D55-FAE11CCF8A6B}"/>
              </a:ext>
            </a:extLst>
          </p:cNvPr>
          <p:cNvSpPr txBox="1"/>
          <p:nvPr/>
        </p:nvSpPr>
        <p:spPr>
          <a:xfrm>
            <a:off x="273698" y="5213524"/>
            <a:ext cx="1115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Gentona Book" pitchFamily="2" charset="77"/>
              </a:rPr>
              <a:t>Respect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4556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6F81-290F-72C0-1A82-D9F1719D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6" y="2293"/>
            <a:ext cx="11429360" cy="843717"/>
          </a:xfrm>
        </p:spPr>
        <p:txBody>
          <a:bodyPr/>
          <a:lstStyle/>
          <a:p>
            <a:r>
              <a:rPr lang="en-US" sz="2800" dirty="0"/>
              <a:t>Crude Circuit Mathematical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2B468-B3CB-8E20-680C-3C6E18F5FC4A}"/>
              </a:ext>
            </a:extLst>
          </p:cNvPr>
          <p:cNvSpPr txBox="1"/>
          <p:nvPr/>
        </p:nvSpPr>
        <p:spPr>
          <a:xfrm>
            <a:off x="7432180" y="658631"/>
            <a:ext cx="40730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%Constants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V1 = 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V2 = -120*sqrt(2);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 = 2 * pi * 60;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= w * 1j;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 = 2;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 = 20E-3;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120*sqrt(3)*sqrt(2) * exp(1j * 90 * pi/180);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%Transfer Function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numerator = V1*((s*C1) + (1/((s*L)+R))) + V2*((s*C2) + (1/((s*L)+R)));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denominator = (s*C1) + (2/((s*L)+R)) + (s*C2);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 = numerator/denominator;</a:t>
            </a:r>
          </a:p>
          <a:p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%Fitting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eq1 = real(H) == real(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eq2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(H) ==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desired_H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 = </a:t>
            </a:r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vpasolve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([eq1, eq2], [C1, C2], [0.0001, 0.0001]);</a:t>
            </a:r>
            <a:b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>
                <a:solidFill>
                  <a:srgbClr val="02800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%Print</a:t>
            </a:r>
            <a:endParaRPr lang="en-US" sz="11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'C1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double(sol.C1) * 1e6);</a:t>
            </a:r>
          </a:p>
          <a:p>
            <a:r>
              <a:rPr lang="en-US" sz="11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fprintf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dirty="0">
                <a:solidFill>
                  <a:srgbClr val="AA04F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'C2 = %.2f µF\n'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double(sol.C2) * 1e6);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C1 = 479.69 µF</a:t>
            </a:r>
          </a:p>
          <a:p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C2 = 177.67 µF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C1699-FB6B-75E1-718C-E5563EA6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05" y="740848"/>
            <a:ext cx="7038055" cy="572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/>
              <p:nvPr/>
            </p:nvSpPr>
            <p:spPr>
              <a:xfrm>
                <a:off x="7132090" y="211766"/>
                <a:ext cx="5274733" cy="467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𝑠𝑅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𝑠𝑅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𝑠𝑅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Gentona Book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E76379-D1F8-9682-0B16-0F0D1C1D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090" y="211766"/>
                <a:ext cx="5274733" cy="467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19FA428-FA39-7192-135D-DB58688C9A3D}"/>
              </a:ext>
            </a:extLst>
          </p:cNvPr>
          <p:cNvSpPr txBox="1"/>
          <p:nvPr/>
        </p:nvSpPr>
        <p:spPr>
          <a:xfrm>
            <a:off x="7223760" y="5490723"/>
            <a:ext cx="4533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Ignores loading from tool motor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Incorrect model of an induction motor (ignores the fact that it is rotating)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Assumes all windings are exactly the same</a:t>
            </a:r>
          </a:p>
        </p:txBody>
      </p:sp>
    </p:spTree>
    <p:extLst>
      <p:ext uri="{BB962C8B-B14F-4D97-AF65-F5344CB8AC3E}">
        <p14:creationId xmlns:p14="http://schemas.microsoft.com/office/powerpoint/2010/main" val="14262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DC6-4EFB-A390-C4ED-B6A22865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is Actually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3767-A657-BA3B-19A9-CA914E7B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767358"/>
            <a:ext cx="5054600" cy="2958057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Everyone does guess and check with a multimeter</a:t>
            </a:r>
          </a:p>
          <a:p>
            <a:pPr lvl="1"/>
            <a:r>
              <a:rPr lang="en-US" sz="2200" dirty="0"/>
              <a:t>Rule of thumb of 5uF per HP on phase A-C</a:t>
            </a:r>
          </a:p>
          <a:p>
            <a:pPr lvl="1"/>
            <a:r>
              <a:rPr lang="en-US" sz="2200" dirty="0"/>
              <a:t>Double it for phase B-C</a:t>
            </a:r>
          </a:p>
          <a:p>
            <a:r>
              <a:rPr lang="en-US" sz="2600" dirty="0"/>
              <a:t>Too many non-idealities to bother with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D1851-CF17-E037-8A67-24B7444D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72" y="421860"/>
            <a:ext cx="4540355" cy="44469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135D8A-9858-D7F3-A49D-C01D852A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" y="3625118"/>
            <a:ext cx="5543550" cy="26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BF580-5B64-A7A5-41D9-999159605A48}"/>
              </a:ext>
            </a:extLst>
          </p:cNvPr>
          <p:cNvSpPr txBox="1"/>
          <p:nvPr/>
        </p:nvSpPr>
        <p:spPr>
          <a:xfrm>
            <a:off x="8249265" y="4839027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F08B1-D599-07C6-68D7-0256B452F6FF}"/>
              </a:ext>
            </a:extLst>
          </p:cNvPr>
          <p:cNvSpPr txBox="1"/>
          <p:nvPr/>
        </p:nvSpPr>
        <p:spPr>
          <a:xfrm>
            <a:off x="2461175" y="6258563"/>
            <a:ext cx="1331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Waterfront Woods</a:t>
            </a:r>
          </a:p>
        </p:txBody>
      </p:sp>
    </p:spTree>
    <p:extLst>
      <p:ext uri="{BB962C8B-B14F-4D97-AF65-F5344CB8AC3E}">
        <p14:creationId xmlns:p14="http://schemas.microsoft.com/office/powerpoint/2010/main" val="39361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45F0-06DA-A435-4C6D-C0EA3EA8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3729-B7D1-DF2E-A841-911F0E25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37" y="1051250"/>
            <a:ext cx="5391539" cy="479157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Upgrade phase converter that was built in the early 2000’s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 Auto Start Stop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single phase power on for lighting even when the converter is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One button push start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current 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Tune in the voltage and phase using oscilloscope measurements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F9CF3F-9E4A-C2EB-C249-641B54AD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98" y="421860"/>
            <a:ext cx="3689759" cy="336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D65747-E54F-8694-3D6A-40ADB649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78" y="3908675"/>
            <a:ext cx="2807477" cy="21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7D6DC1-4DC3-B909-F025-8AF6DE34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503" y="1501100"/>
            <a:ext cx="2471931" cy="33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E31B8-B09B-0978-8B12-BECC2509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A237-21FE-F741-F9A0-C92BB08A9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82218"/>
            <a:ext cx="5715001" cy="53858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 a RF remote control connected to a relay in the converter</a:t>
            </a:r>
          </a:p>
          <a:p>
            <a:r>
              <a:rPr lang="en-US" dirty="0"/>
              <a:t>Place an additional wired switch next to each machine for the converter</a:t>
            </a:r>
          </a:p>
          <a:p>
            <a:r>
              <a:rPr lang="en-US" dirty="0"/>
              <a:t>Use a much larger start capacitor, and turn on both motors at the same time using a sense wire</a:t>
            </a:r>
          </a:p>
          <a:p>
            <a:r>
              <a:rPr lang="en-US" dirty="0"/>
              <a:t>Phoenix Phase Converters holds patent on similar solution to mine</a:t>
            </a:r>
          </a:p>
          <a:p>
            <a:pPr lvl="1"/>
            <a:r>
              <a:rPr lang="en-US" dirty="0"/>
              <a:t>Optional add on (doubles price of the standard model)</a:t>
            </a:r>
          </a:p>
          <a:p>
            <a:pPr lvl="1"/>
            <a:r>
              <a:rPr lang="en-US" dirty="0"/>
              <a:t>Company has poor reviews, questionable quality, loud undersized and too fast of motors, and is overpriced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D1EAB-7DC4-12DE-BA06-4599961F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02" y="174172"/>
            <a:ext cx="1859372" cy="19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9F36F-2CE6-015F-1114-AACEB91F40E4}"/>
              </a:ext>
            </a:extLst>
          </p:cNvPr>
          <p:cNvSpPr txBox="1"/>
          <p:nvPr/>
        </p:nvSpPr>
        <p:spPr>
          <a:xfrm>
            <a:off x="8776726" y="1385394"/>
            <a:ext cx="1020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Amazon.com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4345-CF5B-9254-BF96-97F16A65AB1E}"/>
              </a:ext>
            </a:extLst>
          </p:cNvPr>
          <p:cNvSpPr txBox="1"/>
          <p:nvPr/>
        </p:nvSpPr>
        <p:spPr>
          <a:xfrm>
            <a:off x="8098811" y="4022347"/>
            <a:ext cx="1406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Gentona Book" pitchFamily="2" charset="77"/>
              </a:rPr>
              <a:t>American Rotary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0D5A-6BF6-21D2-60DC-A9EC7122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944" y="4298763"/>
            <a:ext cx="2593910" cy="1729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8D28B-650D-44AD-A6D7-BA9739C2B97D}"/>
              </a:ext>
            </a:extLst>
          </p:cNvPr>
          <p:cNvSpPr txBox="1"/>
          <p:nvPr/>
        </p:nvSpPr>
        <p:spPr>
          <a:xfrm>
            <a:off x="6988218" y="5998762"/>
            <a:ext cx="3744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www.phoenixphaseconverters.com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A1DB1-91D1-409C-5404-B0752C540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68" y="4353385"/>
            <a:ext cx="2880049" cy="16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3609</TotalTime>
  <Words>2776</Words>
  <Application>Microsoft Office PowerPoint</Application>
  <PresentationFormat>Widescreen</PresentationFormat>
  <Paragraphs>407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Obviously Wide Semi</vt:lpstr>
      <vt:lpstr>Calibri</vt:lpstr>
      <vt:lpstr>Arial</vt:lpstr>
      <vt:lpstr>Gentona Book</vt:lpstr>
      <vt:lpstr>Arial Black</vt:lpstr>
      <vt:lpstr>Wingdings</vt:lpstr>
      <vt:lpstr>Cambria Math</vt:lpstr>
      <vt:lpstr>Consolas</vt:lpstr>
      <vt:lpstr>Times New Roman</vt:lpstr>
      <vt:lpstr>Office Theme</vt:lpstr>
      <vt:lpstr>Rotary Phase Converter Upgrade </vt:lpstr>
      <vt:lpstr>Motivation and Background</vt:lpstr>
      <vt:lpstr>Choices For Single -&gt; 3 Phase Conversion</vt:lpstr>
      <vt:lpstr>Choices For Phase Conversion</vt:lpstr>
      <vt:lpstr>High Leg Delta Configuration</vt:lpstr>
      <vt:lpstr>Crude Circuit Mathematical Approximation</vt:lpstr>
      <vt:lpstr>How It is Actually Found</vt:lpstr>
      <vt:lpstr>Goals for this Project</vt:lpstr>
      <vt:lpstr>Current Solutions</vt:lpstr>
      <vt:lpstr>PowerPoint Presentation</vt:lpstr>
      <vt:lpstr>Software</vt:lpstr>
      <vt:lpstr>External Photos</vt:lpstr>
      <vt:lpstr>Internal Photos</vt:lpstr>
      <vt:lpstr>PowerPoint Presentation</vt:lpstr>
      <vt:lpstr>PowerPoint Presentation</vt:lpstr>
      <vt:lpstr>Evaluating Performance</vt:lpstr>
      <vt:lpstr>PowerPoint Presentation</vt:lpstr>
      <vt:lpstr>Evaluating Performance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COLLEGE</dc:title>
  <dc:creator>Logan,Allison</dc:creator>
  <cp:lastModifiedBy>Vokoun, Steven</cp:lastModifiedBy>
  <cp:revision>115</cp:revision>
  <dcterms:created xsi:type="dcterms:W3CDTF">2023-01-11T13:28:39Z</dcterms:created>
  <dcterms:modified xsi:type="dcterms:W3CDTF">2024-04-18T20:10:00Z</dcterms:modified>
</cp:coreProperties>
</file>